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8393EB-09A6-47B5-88D2-31C4BF331BFE}">
  <a:tblStyle styleId="{AC8393EB-09A6-47B5-88D2-31C4BF331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ad0ece1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ad0ece107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d823bdfe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g103d823bdfe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103d823bdf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3d823bdfe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g103d823bdfe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103d823bdf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3d823bdfe_0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g103d823bdfe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103d823bdf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3d823bdfe_0_1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g103d823bdfe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103d823bdf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3d823bdfe_1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g103d823bdfe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103d823bdf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3d823bdfe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g103d823bdfe_1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103d823bdf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3d823bdfe_1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g103d823bdfe_1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103d823bdf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1b594f882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g101b594f88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101b594f8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ad0ece107_0_3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gfad0ece107_0_3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fad0ece10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1b594f882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g101b594f88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3" name="Google Shape;283;g101b594f88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ad0ece107_0_3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gfad0ece107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fad0ece10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d823bdfe_1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g103d823bdfe_1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Google Shape;294;g103d823bdf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d823bdfe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g103d823bdfe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103d823bdf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3d823bdfe_1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g103d823bdfe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1" name="Google Shape;311;g103d823bdf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3d823bdfe_1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g103d823bdfe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103d823bdf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ad0ece107_0_4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gfad0ece107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gfad0ece107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3d823bdfe_1_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g103d823bdfe_1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103d823bdfe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3d823bdfe_1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g103d823bdfe_1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103d823bdf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3d823bdfe_1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g103d823bdfe_1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g103d823bdf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3d823bdfe_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g103d823bdfe_1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103d823bdfe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3d823bdfe_1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g103d823bdfe_1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103d823bdfe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d823bdfe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g103d823bdf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103d823bd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3d823bdfe_1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g103d823bdfe_1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8" name="Google Shape;388;g103d823bdf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3d823bdfe_1_1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g103d823bdfe_1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103d823bdf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3d823bdfe_1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g103d823bdfe_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g103d823bdf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3d823bdfe_1_1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g103d823bdfe_1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g103d823bdfe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3d823bdfe_1_2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g103d823bdfe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g103d823bdfe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3d823bdfe_1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g103d823bdfe_1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g103d823bdf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3d823bdfe_1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g103d823bdfe_1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g103d823bdfe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fad0ece10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fad0ece107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03eb17b0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g10603eb17b0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10603eb17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d823bdfe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g103d823bdfe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103d823bdf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3d823bdfe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g103d823bdf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103d823bd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d823bdfe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g103d823bdfe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103d823bdf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3d823bdfe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g103d823bdfe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103d823bdf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3d823bdfe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g103d823bdf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103d823bd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2" cy="31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457200" y="3220180"/>
            <a:ext cx="6858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1"/>
            <a:ext cx="2537578" cy="822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" y="742951"/>
            <a:ext cx="2537579" cy="8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87" y="2020489"/>
            <a:ext cx="3195614" cy="312917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57200" y="3220180"/>
            <a:ext cx="6858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9598" y="800125"/>
            <a:ext cx="3344804" cy="33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69106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69106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469106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sz="1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greyWatermark-20.png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2" cy="31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4pPr>
            <a:lvl5pPr indent="-3175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1"/>
          <p:cNvSpPr/>
          <p:nvPr>
            <p:ph idx="2" type="pic"/>
          </p:nvPr>
        </p:nvSpPr>
        <p:spPr>
          <a:xfrm>
            <a:off x="457200" y="1143000"/>
            <a:ext cx="58674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 txBox="1"/>
          <p:nvPr>
            <p:ph idx="1" type="body"/>
          </p:nvPr>
        </p:nvSpPr>
        <p:spPr>
          <a:xfrm>
            <a:off x="6553200" y="1143000"/>
            <a:ext cx="213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Verdana"/>
              <a:buNone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7620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7620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1" name="Google Shape;101;p22"/>
          <p:cNvSpPr txBox="1"/>
          <p:nvPr>
            <p:ph idx="3" type="body"/>
          </p:nvPr>
        </p:nvSpPr>
        <p:spPr>
          <a:xfrm>
            <a:off x="4648200" y="1122552"/>
            <a:ext cx="3657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22"/>
          <p:cNvSpPr txBox="1"/>
          <p:nvPr>
            <p:ph idx="4" type="body"/>
          </p:nvPr>
        </p:nvSpPr>
        <p:spPr>
          <a:xfrm>
            <a:off x="46482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1" y="4793743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sz="2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392782" y="1143001"/>
            <a:ext cx="5294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655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700"/>
              <a:buChar char="─"/>
              <a:defRPr sz="1700"/>
            </a:lvl2pPr>
            <a:lvl3pPr indent="-32385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43917" y="1143000"/>
            <a:ext cx="2673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" name="Google Shape;113;p24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i="0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143000"/>
            <a:ext cx="82296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Verdana"/>
              <a:buChar char="─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" y="4790748"/>
            <a:ext cx="4572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486400" y="4800600"/>
            <a:ext cx="335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 sz="1100"/>
          </a:p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rive.google.com/file/d/13F2bQRG8Zz80xTZIVGL0ldU-rpSGrcgT/view?usp=sharing" TargetMode="External"/><Relationship Id="rId4" Type="http://schemas.openxmlformats.org/officeDocument/2006/relationships/hyperlink" Target="https://gethypedsports.com/do-football-players-have-speakers-microphones-in-their-helmet/#:~:text=There%20are%20a%20set%20of,what%20the%20coach%20is%20saying" TargetMode="External"/><Relationship Id="rId5" Type="http://schemas.openxmlformats.org/officeDocument/2006/relationships/hyperlink" Target="https://footballscoop.com/news/nfl-teams-going-for-it-on-fourth-down-more-often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ootballscoop.com/news/nfl-teams-going-for-it-on-fourth-down-more-ofte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c/nfl-big-data-bowl-2021/data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</a:pPr>
            <a:r>
              <a:rPr lang="en" sz="3400"/>
              <a:t>A Data Science Approach to NFL Pre-Snap Evaluation</a:t>
            </a:r>
            <a:endParaRPr sz="2400"/>
          </a:p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57200" y="3220180"/>
            <a:ext cx="6858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Ranier Gran - DS 504 Final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Players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439125" y="1145100"/>
            <a:ext cx="61722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Players initial data structure (7 columns, 1303 players):</a:t>
            </a:r>
            <a:endParaRPr sz="13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Height had some string values (ex: “6-2”)</a:t>
            </a:r>
            <a:endParaRPr sz="1300"/>
          </a:p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Birthdate had multiple formats (ex: YYYY-MM-DD vs MM/DD/YYYY)</a:t>
            </a:r>
            <a:endParaRPr sz="1300"/>
          </a:p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collegeName and displayName will not be used</a:t>
            </a:r>
            <a:endParaRPr sz="1300"/>
          </a:p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One-Hot-Encoded position</a:t>
            </a:r>
            <a:endParaRPr sz="1300"/>
          </a:p>
          <a:p>
            <a:pPr indent="-14605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1300"/>
              <a:t>Updated Players data structure (29 columns):</a:t>
            </a:r>
            <a:endParaRPr sz="1300"/>
          </a:p>
        </p:txBody>
      </p:sp>
      <p:sp>
        <p:nvSpPr>
          <p:cNvPr id="197" name="Google Shape;197;p34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4251" r="0" t="0"/>
          <a:stretch/>
        </p:blipFill>
        <p:spPr>
          <a:xfrm>
            <a:off x="823725" y="1444950"/>
            <a:ext cx="3754750" cy="10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 rotWithShape="1">
          <a:blip r:embed="rId4">
            <a:alphaModFix/>
          </a:blip>
          <a:srcRect b="0" l="1903" r="0" t="0"/>
          <a:stretch/>
        </p:blipFill>
        <p:spPr>
          <a:xfrm>
            <a:off x="1059050" y="3632850"/>
            <a:ext cx="59220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125" y="3653175"/>
            <a:ext cx="1852076" cy="13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Plays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39125" y="1145100"/>
            <a:ext cx="61722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400"/>
              <a:t>Plays initial data structure (27 columns, 19239 plays):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524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400"/>
              <a:t>gameClock and quarter fields combined to measure time left in game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Personnel columns and offensive formation column one hot encoded</a:t>
            </a:r>
            <a:endParaRPr sz="1400"/>
          </a:p>
        </p:txBody>
      </p: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2085" r="0" t="0"/>
          <a:stretch/>
        </p:blipFill>
        <p:spPr>
          <a:xfrm>
            <a:off x="596800" y="1457975"/>
            <a:ext cx="3926200" cy="15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990" y="1465943"/>
            <a:ext cx="3728811" cy="151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Plays cont.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39125" y="1145100"/>
            <a:ext cx="61722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24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400"/>
              <a:t>Several columns from Plays table removed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Updated Plays data structure (135 columns):</a:t>
            </a:r>
            <a:endParaRPr sz="1400"/>
          </a:p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9" name="Google Shape;219;p36"/>
          <p:cNvGraphicFramePr/>
          <p:nvPr/>
        </p:nvGraphicFramePr>
        <p:xfrm>
          <a:off x="674975" y="1426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982725"/>
                <a:gridCol w="5127700"/>
              </a:tblGrid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Column Removed</a:t>
                      </a:r>
                      <a:endParaRPr b="1"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Reason for Removal</a:t>
                      </a:r>
                      <a:endParaRPr b="1" sz="600"/>
                    </a:p>
                  </a:txBody>
                  <a:tcPr marT="91425" marB="91425" marR="91425" marL="91425"/>
                </a:tc>
              </a:tr>
              <a:tr h="226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playDescription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String too long and variable for one-hot-encoding. Information reveals play result. Impossible to know before play for prediction. (Target Leakage)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playType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Information reveals play result. Impossible to know before play for prediction. (Target Leakage)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yardlineSide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Covered by another variable (absoluteYardlineNumber)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yardlineNumber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Covered by another variable (absoluteYardlineNumber)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typeDropback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Impossible to know before play for prediction. (Target Leakage)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penaltyCodes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Information reveals play result. Impossible to know before play for prediction. (Target Leakage)</a:t>
                      </a:r>
                      <a:endParaRPr sz="600"/>
                    </a:p>
                  </a:txBody>
                  <a:tcPr marT="91425" marB="91425" marR="91425" marL="91425"/>
                </a:tc>
              </a:tr>
              <a:tr h="208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penaltyJerseyNumbers</a:t>
                      </a:r>
                      <a:endParaRPr sz="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Information reveals play result. Impossible to know before play for prediction. (Target Leakage)</a:t>
                      </a:r>
                      <a:endParaRPr sz="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36"/>
          <p:cNvPicPr preferRelativeResize="0"/>
          <p:nvPr/>
        </p:nvPicPr>
        <p:blipFill rotWithShape="1">
          <a:blip r:embed="rId3">
            <a:alphaModFix/>
          </a:blip>
          <a:srcRect b="0" l="2229" r="0" t="0"/>
          <a:stretch/>
        </p:blipFill>
        <p:spPr>
          <a:xfrm>
            <a:off x="252225" y="4019450"/>
            <a:ext cx="3956101" cy="7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334" y="3972000"/>
            <a:ext cx="4046408" cy="76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585" y="3993310"/>
            <a:ext cx="815290" cy="72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Tracking Data</a:t>
            </a:r>
            <a:endParaRPr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Tracking initial data structure (20 columns, 18309388 time stamped tracking events):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Average player speed (s) and acceleration (a) calculated over all tracking data, joined to player table.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2114" r="0" t="0"/>
          <a:stretch/>
        </p:blipFill>
        <p:spPr>
          <a:xfrm>
            <a:off x="487550" y="1437575"/>
            <a:ext cx="6686775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99" y="1437575"/>
            <a:ext cx="947479" cy="1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5">
            <a:alphaModFix/>
          </a:blip>
          <a:srcRect b="0" l="4852" r="0" t="0"/>
          <a:stretch/>
        </p:blipFill>
        <p:spPr>
          <a:xfrm>
            <a:off x="1033849" y="3181875"/>
            <a:ext cx="7205174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746455" y="1912913"/>
            <a:ext cx="5143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 sz="4000"/>
              <a:t>Exploratory Data Analysis</a:t>
            </a:r>
            <a:endParaRPr sz="4000"/>
          </a:p>
        </p:txBody>
      </p:sp>
      <p:sp>
        <p:nvSpPr>
          <p:cNvPr id="240" name="Google Shape;240;p38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Player Scouting, who to target?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Players with highest speed are DBs and WRs (this makes sense!)</a:t>
            </a:r>
            <a:endParaRPr sz="1200"/>
          </a:p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Players with lowest speed are Kickers and interior linemen (this also makes sense!)</a:t>
            </a:r>
            <a:endParaRPr sz="1200"/>
          </a:p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Sorted by acceleration we see defensive ends coming off the edge like Myles Garrett. </a:t>
            </a:r>
            <a:endParaRPr sz="1200"/>
          </a:p>
          <a:p>
            <a:pPr indent="-1905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─"/>
            </a:pPr>
            <a:r>
              <a:rPr lang="en" sz="1200"/>
              <a:t>Providing additional help on his side of the offensive line could help avoid QB pressures. </a:t>
            </a:r>
            <a:endParaRPr sz="1200"/>
          </a:p>
        </p:txBody>
      </p:sp>
      <p:sp>
        <p:nvSpPr>
          <p:cNvPr id="248" name="Google Shape;248;p39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10658" r="0" t="0"/>
          <a:stretch/>
        </p:blipFill>
        <p:spPr>
          <a:xfrm>
            <a:off x="1042250" y="2087150"/>
            <a:ext cx="2633650" cy="27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 rotWithShape="1">
          <a:blip r:embed="rId4">
            <a:alphaModFix/>
          </a:blip>
          <a:srcRect b="0" l="12211" r="0" t="0"/>
          <a:stretch/>
        </p:blipFill>
        <p:spPr>
          <a:xfrm>
            <a:off x="5336900" y="2087150"/>
            <a:ext cx="2546900" cy="2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Team </a:t>
            </a:r>
            <a:r>
              <a:rPr lang="en"/>
              <a:t>Scouting, how to attack?</a:t>
            </a:r>
            <a:endParaRPr/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Understanding how teams typically play defensively can improve how you attack them on offense.</a:t>
            </a:r>
            <a:endParaRPr sz="1200"/>
          </a:p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Teams who stack the box like the Arizona Cardinals are </a:t>
            </a:r>
            <a:r>
              <a:rPr lang="en" sz="1200"/>
              <a:t>susceptible</a:t>
            </a:r>
            <a:r>
              <a:rPr lang="en" sz="1200"/>
              <a:t> to throws over the top but are harder to run the ball against.</a:t>
            </a:r>
            <a:endParaRPr sz="1200"/>
          </a:p>
          <a:p>
            <a:pPr indent="-1651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Teams with less defenders in the box like the </a:t>
            </a:r>
            <a:r>
              <a:rPr lang="en" sz="1200"/>
              <a:t>Detroit</a:t>
            </a:r>
            <a:r>
              <a:rPr lang="en" sz="1200"/>
              <a:t> Lions can leave open </a:t>
            </a:r>
            <a:r>
              <a:rPr lang="en" sz="1200"/>
              <a:t>cushions for short and intermediate pass plays but are more conservative against the deep ball.</a:t>
            </a:r>
            <a:endParaRPr sz="1200"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63" y="2472438"/>
            <a:ext cx="351472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800" y="2467675"/>
            <a:ext cx="35814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439125" y="371900"/>
            <a:ext cx="7486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Advanced Analytics, What to predict?</a:t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439125" y="1145100"/>
            <a:ext cx="58176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-169192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92671"/>
              <a:buChar char="•"/>
            </a:pPr>
            <a:r>
              <a:rPr lang="en" sz="5457"/>
              <a:t>Possible Target Variables Identified:</a:t>
            </a:r>
            <a:endParaRPr sz="5457"/>
          </a:p>
          <a:p>
            <a:pPr indent="-194592" lvl="1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98061"/>
              <a:buChar char="─"/>
            </a:pPr>
            <a:r>
              <a:rPr lang="en" sz="5157"/>
              <a:t>'</a:t>
            </a:r>
            <a:r>
              <a:rPr lang="en" sz="5157"/>
              <a:t>passResult', 'offensePlayResult', 'playResult', 'epa'</a:t>
            </a:r>
            <a:r>
              <a:rPr lang="en" sz="5157"/>
              <a:t>, 'isDefensivePI'</a:t>
            </a:r>
            <a:endParaRPr sz="5157"/>
          </a:p>
          <a:p>
            <a:pPr indent="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57"/>
          </a:p>
          <a:p>
            <a:pPr indent="-194592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92671"/>
              <a:buChar char="•"/>
            </a:pPr>
            <a:r>
              <a:rPr lang="en" sz="5457"/>
              <a:t>In game, scoring is obviously key, focusing on epa (Expected Points Added) can allow us to judge how successful a play will be offensively or defensively.</a:t>
            </a:r>
            <a:endParaRPr sz="54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457"/>
          </a:p>
          <a:p>
            <a:pPr indent="-194592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92671"/>
              <a:buChar char="•"/>
            </a:pPr>
            <a:r>
              <a:rPr lang="en" sz="5457"/>
              <a:t>From a classification standpoint, pass result could also be a reasonable target. Recognizing when a play would result in a catch (C), incomplete pass (I), sack (S), or interception (IN) before the snap could lead to important adjustments especially in clutch areas of the game.</a:t>
            </a:r>
            <a:endParaRPr sz="5457"/>
          </a:p>
          <a:p>
            <a:pPr indent="-194592" lvl="1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98061"/>
              <a:buChar char="─"/>
            </a:pPr>
            <a:r>
              <a:rPr lang="en" sz="5157"/>
              <a:t>Giving up a sack on 3rd down is much worse than throwing an incomplete pass</a:t>
            </a:r>
            <a:endParaRPr sz="5157"/>
          </a:p>
          <a:p>
            <a:pPr indent="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57"/>
          </a:p>
          <a:p>
            <a:pPr indent="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57"/>
          </a:p>
          <a:p>
            <a:pPr indent="0" lvl="0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57"/>
          </a:p>
          <a:p>
            <a:pPr indent="-196179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5157"/>
              <a:t>Play Result predictors could be used for post play predictions to help judge the impact after a play.</a:t>
            </a:r>
            <a:endParaRPr sz="5157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725" y="2834700"/>
            <a:ext cx="2643375" cy="1689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6725" y="1145100"/>
            <a:ext cx="2643375" cy="1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439125" y="371900"/>
            <a:ext cx="8486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Variable Correlation, what leads to a big play?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4640250" y="1189500"/>
            <a:ext cx="4336800" cy="3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524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400"/>
              <a:t>Generated Pairwise plot of non-player, non-one-hot encoded variables: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'down',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'yardsToGo',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</a:t>
            </a:r>
            <a:r>
              <a:rPr lang="en" sz="1400"/>
              <a:t>defendersInTheBox',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'numberOfPassRushers',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'preSnapVisitorScore',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'preSnapHomeScore',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'absoluteYardlineNumber',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'passResult',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'offensePlayResult',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'playResult',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'epa',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'isDefensivePI',</a:t>
            </a:r>
            <a:endParaRPr sz="1400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'timeRemaining'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From this we can see that not many variables are correlated. Some of the target variables are correlated to one another.</a:t>
            </a:r>
            <a:endParaRPr sz="1400"/>
          </a:p>
        </p:txBody>
      </p:sp>
      <p:sp>
        <p:nvSpPr>
          <p:cNvPr id="278" name="Google Shape;278;p42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5" y="1010623"/>
            <a:ext cx="4132874" cy="413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Variable Correlation cont.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439125" y="1145100"/>
            <a:ext cx="60669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Looking at these from a numerical perspective, we confirm that the only variables that really have correlation are the predictor variables.</a:t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EPA is driven by the pass result</a:t>
            </a:r>
            <a:endParaRPr/>
          </a:p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994" y="1068900"/>
            <a:ext cx="2330606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88" y="2926475"/>
            <a:ext cx="5465703" cy="18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988" y="2926475"/>
            <a:ext cx="2531724" cy="18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439125" y="1145100"/>
            <a:ext cx="61722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Project Introduction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Description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Exploratory Data Analysis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Data Preprocessing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Prediction Methodology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Results &amp; Conclusions</a:t>
            </a:r>
            <a:endParaRPr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Future Work</a:t>
            </a:r>
            <a:endParaRPr/>
          </a:p>
        </p:txBody>
      </p:sp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400" y="1395400"/>
            <a:ext cx="3083200" cy="30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746455" y="1912913"/>
            <a:ext cx="5143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 sz="4000"/>
              <a:t>Data Preprocessing</a:t>
            </a:r>
            <a:endParaRPr sz="4000"/>
          </a:p>
        </p:txBody>
      </p:sp>
      <p:sp>
        <p:nvSpPr>
          <p:cNvPr id="297" name="Google Shape;297;p44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Full Data Structure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For each play, all players involved are gathered by position with their height, weight, age, speed, and acceleration. 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Up to 22 players were tracked per play. (11 on defense, 11 on offense)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Positions not tracked on a given play were labeled NA and later imputed with 0’s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19239 plays, 145 columns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0" l="3595" r="0" t="0"/>
          <a:stretch/>
        </p:blipFill>
        <p:spPr>
          <a:xfrm>
            <a:off x="277450" y="2466375"/>
            <a:ext cx="5557299" cy="1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4758" y="2482925"/>
            <a:ext cx="3239181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Final Full Data Structure</a:t>
            </a:r>
            <a:endParaRPr/>
          </a:p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Categorical Variables are one hot encoded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Missing Values imputed with 0’s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All Variables are Z-transformed to normalize columns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Unnecessary columns are removed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gameId, playId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Predictor Variables are </a:t>
            </a:r>
            <a:r>
              <a:rPr lang="en" sz="1400"/>
              <a:t>separated</a:t>
            </a:r>
            <a:r>
              <a:rPr lang="en" sz="1400"/>
              <a:t> 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19239 plays, 237 columns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13" y="3084975"/>
            <a:ext cx="5422588" cy="9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213" y="3017725"/>
            <a:ext cx="3446175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Dimension</a:t>
            </a:r>
            <a:r>
              <a:rPr lang="en"/>
              <a:t> Reduction</a:t>
            </a:r>
            <a:endParaRPr/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With so many predictor columns we utilize PCA to reduce the dimensionality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PCA Scree Plot shows us we can use closer to 30 principle component predictors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Value of 35 selected to explain most of the variance in the data for modeling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5" name="Google Shape;325;p47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25" y="1974600"/>
            <a:ext cx="36004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469100" y="1400250"/>
            <a:ext cx="5498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Prediction Methodology</a:t>
            </a:r>
            <a:endParaRPr/>
          </a:p>
        </p:txBody>
      </p:sp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469106" y="2343150"/>
            <a:ext cx="6858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Four ways of Foresting</a:t>
            </a:r>
            <a:endParaRPr/>
          </a:p>
        </p:txBody>
      </p:sp>
      <p:sp>
        <p:nvSpPr>
          <p:cNvPr id="334" name="Google Shape;334;p48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2000"/>
              <a:t>Only knowing pre-snap information, can we predict EPA?</a:t>
            </a:r>
            <a:endParaRPr sz="2000"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Utilizing our Principle Component Dataset we train a random forest regression model.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Cross Validation: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Train:test split 66:33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Hyperparameter Tuning - min_samples_leaf, max_depth 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Error Metric: Mean Squared Error (MSE)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Baseline: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Null model (always predicting the mean EPA) 2.499 MSE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Best Model: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Model Improvement from Baseline: 2% Increase in Accuracy</a:t>
            </a:r>
            <a:endParaRPr sz="1200"/>
          </a:p>
        </p:txBody>
      </p:sp>
      <p:sp>
        <p:nvSpPr>
          <p:cNvPr id="342" name="Google Shape;342;p49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450" y="2513475"/>
            <a:ext cx="2782175" cy="2186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p49"/>
          <p:cNvGraphicFramePr/>
          <p:nvPr/>
        </p:nvGraphicFramePr>
        <p:xfrm>
          <a:off x="439125" y="293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1890550"/>
                <a:gridCol w="1890550"/>
                <a:gridCol w="1890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lang="en"/>
                        <a:t>in_samples_leaf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2.446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400"/>
              <a:t>Only knowing pre-snap information, can we predict the pass result (C,I,S,INT)?</a:t>
            </a:r>
            <a:endParaRPr sz="1400"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Utilizing our Principle Component Dataset we train a random forest classification model.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Cross Validation: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Train:test split 66:33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Hyperparameter Tuning - min_samples_leaf, max_depth 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Error Metric: Accuracy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Baseline: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Null model (always predicting a catch) </a:t>
            </a:r>
            <a:r>
              <a:rPr lang="en" sz="1400"/>
              <a:t>59.1% accuracy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Best Model: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Model Improvement from Baseline: 1.1% Increase in Accuracy</a:t>
            </a:r>
            <a:endParaRPr sz="1200"/>
          </a:p>
        </p:txBody>
      </p:sp>
      <p:sp>
        <p:nvSpPr>
          <p:cNvPr id="352" name="Google Shape;352;p50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3" name="Google Shape;353;p50"/>
          <p:cNvGraphicFramePr/>
          <p:nvPr/>
        </p:nvGraphicFramePr>
        <p:xfrm>
          <a:off x="439125" y="293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1890550"/>
                <a:gridCol w="1890550"/>
                <a:gridCol w="1890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min_samples_leaf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60.2%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484" y="2200632"/>
            <a:ext cx="2647850" cy="226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700"/>
              <a:t>K</a:t>
            </a:r>
            <a:r>
              <a:rPr lang="en" sz="1700"/>
              <a:t>nowing pre-snap information and play result, can we predict EPA?</a:t>
            </a:r>
            <a:endParaRPr sz="1700"/>
          </a:p>
        </p:txBody>
      </p:sp>
      <p:sp>
        <p:nvSpPr>
          <p:cNvPr id="361" name="Google Shape;361;p51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</a:t>
            </a:r>
            <a:r>
              <a:rPr lang="en" sz="1400"/>
              <a:t>time including play result information we recalculate the PCA. This results in a lower amount of PC’s used to explain the variance: 7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Cross Validation: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Train:test split 66:33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Hyperparameter Tuning: kept fixed from previous regression 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Error Metric: Mean Squared Error (MSE)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The Baseline: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Null model (always predicting the </a:t>
            </a:r>
            <a:r>
              <a:rPr lang="en" sz="1400"/>
              <a:t>mean EPA) 2.499 MSE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Best Model: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Model Improvement from Baseline: 70% Increase in Accuracy</a:t>
            </a:r>
            <a:endParaRPr sz="1200"/>
          </a:p>
        </p:txBody>
      </p:sp>
      <p:sp>
        <p:nvSpPr>
          <p:cNvPr id="362" name="Google Shape;362;p51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63" name="Google Shape;363;p51"/>
          <p:cNvGraphicFramePr/>
          <p:nvPr/>
        </p:nvGraphicFramePr>
        <p:xfrm>
          <a:off x="439125" y="293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1890550"/>
                <a:gridCol w="1890550"/>
                <a:gridCol w="1890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min_samples_leaf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0.730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100" y="2167350"/>
            <a:ext cx="2674525" cy="17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 txBox="1"/>
          <p:nvPr/>
        </p:nvSpPr>
        <p:spPr>
          <a:xfrm>
            <a:off x="6906113" y="3795975"/>
            <a:ext cx="15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Verdana"/>
                <a:ea typeface="Verdana"/>
                <a:cs typeface="Verdana"/>
                <a:sym typeface="Verdana"/>
              </a:rPr>
              <a:t>Number of PCs</a:t>
            </a:r>
            <a:endParaRPr sz="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 rot="-5400000">
            <a:off x="5537600" y="2873475"/>
            <a:ext cx="155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Verdana"/>
                <a:ea typeface="Verdana"/>
                <a:cs typeface="Verdana"/>
                <a:sym typeface="Verdana"/>
              </a:rPr>
              <a:t>Variance Explained</a:t>
            </a:r>
            <a:endParaRPr sz="7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600"/>
              <a:t>Big Plays are outliers, but important to defend, can we predict them?</a:t>
            </a:r>
            <a:endParaRPr sz="1600"/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Back to our original PCA data without play result, we train an Isolation Forest to identify outliers.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Big plays must be defined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EPA </a:t>
            </a:r>
            <a:r>
              <a:rPr lang="en" sz="1400" u="sng"/>
              <a:t>&gt;</a:t>
            </a:r>
            <a:r>
              <a:rPr lang="en" sz="1400"/>
              <a:t> 2 and absoluteYardlineNumber &gt; 40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These are plays that start at midfield or further and result in an almost guaranteed field goal at minimum</a:t>
            </a:r>
            <a:endParaRPr sz="1400"/>
          </a:p>
          <a:p>
            <a:pPr indent="-1778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Cross Validation: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Train:test split 66:33 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Test Results: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3137388"/>
            <a:ext cx="3924300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138" y="2430712"/>
            <a:ext cx="4089337" cy="22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469100" y="1400250"/>
            <a:ext cx="5498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Results and Conclusions</a:t>
            </a:r>
            <a:endParaRPr/>
          </a:p>
        </p:txBody>
      </p:sp>
      <p:sp>
        <p:nvSpPr>
          <p:cNvPr id="383" name="Google Shape;383;p53"/>
          <p:cNvSpPr txBox="1"/>
          <p:nvPr>
            <p:ph idx="1" type="body"/>
          </p:nvPr>
        </p:nvSpPr>
        <p:spPr>
          <a:xfrm>
            <a:off x="469106" y="2343150"/>
            <a:ext cx="68580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How do we make an impact on a team?</a:t>
            </a:r>
            <a:endParaRPr/>
          </a:p>
        </p:txBody>
      </p:sp>
      <p:sp>
        <p:nvSpPr>
          <p:cNvPr id="384" name="Google Shape;384;p53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746455" y="1912913"/>
            <a:ext cx="5143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 sz="4000"/>
              <a:t>Project Introduction</a:t>
            </a:r>
            <a:endParaRPr sz="4000"/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700"/>
              <a:t>Comparing our models, what is helpful?</a:t>
            </a:r>
            <a:endParaRPr sz="1700"/>
          </a:p>
        </p:txBody>
      </p:sp>
      <p:sp>
        <p:nvSpPr>
          <p:cNvPr id="391" name="Google Shape;391;p54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We began with a goal of predicting the play result with only pre-snap information.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Our Regression technique on EPA only provided a 2% improvement from the mean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Our Classification technique on Pass Result only provided a 1% improvement from predicting a Catch on every play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While the NFL is a game of inches, and these minimal improvements could be slightly helpful, they aren’t strong enough to push to make considerable change.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2" name="Google Shape;392;p54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3" name="Google Shape;393;p54"/>
          <p:cNvGraphicFramePr/>
          <p:nvPr/>
        </p:nvGraphicFramePr>
        <p:xfrm>
          <a:off x="574713" y="294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2376650"/>
                <a:gridCol w="1620625"/>
                <a:gridCol w="1184050"/>
                <a:gridCol w="28461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min_samples_leaf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Improvement from Baseline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(EPA)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(Pass Result)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</a:t>
                      </a:r>
                      <a:r>
                        <a:rPr lang="en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(EPA post play)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700"/>
              <a:t>Comparing our models, what is helpful?</a:t>
            </a:r>
            <a:endParaRPr sz="1700"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Next we looked at a post-play model. Understanding EPA after a play can change how a team might respond on the next play.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This model provided a 70% improvement in accuracy as compared to the mean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Using this model, if a defending team gave up a play with an exceptionally high predicted EPA, they might look to change their strategy on the next play, or in the next time they find themselves in a similar position on the field.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1" name="Google Shape;401;p55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2" name="Google Shape;402;p55"/>
          <p:cNvGraphicFramePr/>
          <p:nvPr/>
        </p:nvGraphicFramePr>
        <p:xfrm>
          <a:off x="574713" y="294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{AC8393EB-09A6-47B5-88D2-31C4BF331BFE}</a:tableStyleId>
              </a:tblPr>
              <a:tblGrid>
                <a:gridCol w="2376650"/>
                <a:gridCol w="1620625"/>
                <a:gridCol w="1184050"/>
                <a:gridCol w="28461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 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min_samples_leaf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max_depth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Improvement from Baseline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(EPA)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(Pass Result)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Regression (EPA post play)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700"/>
              <a:t>Comparing our models, what is helpful?</a:t>
            </a:r>
            <a:endParaRPr sz="1700"/>
          </a:p>
        </p:txBody>
      </p:sp>
      <p:sp>
        <p:nvSpPr>
          <p:cNvPr id="409" name="Google Shape;409;p56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Finally we looked at an outlier detection model to identify big plays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This model’s accuracy is fairly high, however it does miss out on a considerable amount of big plays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However, stopping any big play can be game changing. </a:t>
            </a:r>
            <a:endParaRPr sz="1400"/>
          </a:p>
          <a:p>
            <a:pPr indent="-20320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sz="1400"/>
              <a:t>A model like this could be implemented in clutch situations to adjust a formation, change an assignment, or even call a timeout to stop the play from happening at all.</a:t>
            </a:r>
            <a:endParaRPr sz="1400"/>
          </a:p>
          <a:p>
            <a:pPr indent="-20320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Many of the ones it does catch occur on 4th down and some are even trick plays like fake punts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0" name="Google Shape;410;p56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50" y="2933699"/>
            <a:ext cx="3224675" cy="1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/>
          <p:nvPr/>
        </p:nvSpPr>
        <p:spPr>
          <a:xfrm>
            <a:off x="439125" y="3269900"/>
            <a:ext cx="48408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3200" lvl="1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erdana"/>
              <a:buChar char="─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(10:00) (Punt formation) K.Byard pass deep right to D.Cruikshank for 66 yards, TOUCHDOWN.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03200" lvl="1" marL="444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Verdana"/>
              <a:buChar char="─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(4:12) C.Clark reported in as eligible.  C.McCaffrey pass short right to C.Manhertz for 50 yards, TOUCHDOWN.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7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700"/>
              <a:t>Conclusions</a:t>
            </a:r>
            <a:endParaRPr sz="1700"/>
          </a:p>
        </p:txBody>
      </p:sp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212769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215"/>
              <a:t>Predicting play results in the NFL is not an easy task. If it was, every team in the league would be implementing it and strategies would change drastically.</a:t>
            </a:r>
            <a:endParaRPr sz="22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5"/>
          </a:p>
          <a:p>
            <a:pPr indent="-212769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215"/>
              <a:t>Modeling can provide some incremental gains and a 2% improvement in play recognition could mean the difference between winning and losing a game.</a:t>
            </a:r>
            <a:endParaRPr sz="2215"/>
          </a:p>
          <a:p>
            <a:pPr indent="-212769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─"/>
            </a:pPr>
            <a:r>
              <a:rPr lang="en" sz="2215"/>
              <a:t>These models could be used by coaches as a </a:t>
            </a:r>
            <a:r>
              <a:rPr lang="en" sz="2215"/>
              <a:t>supplement</a:t>
            </a:r>
            <a:r>
              <a:rPr lang="en" sz="2215"/>
              <a:t> to their current strategies rather than a replacement</a:t>
            </a:r>
            <a:endParaRPr sz="22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5"/>
          </a:p>
          <a:p>
            <a:pPr indent="-212769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215"/>
              <a:t>Post Play models could be useful in adjusting strategies to improve on the next play with 70% accuracy increases.</a:t>
            </a:r>
            <a:endParaRPr sz="22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5"/>
          </a:p>
          <a:p>
            <a:pPr indent="-212769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215"/>
              <a:t>While only a small percentage of big plays can be predicted, stopping a single big play could change the tides of a game.</a:t>
            </a:r>
            <a:endParaRPr sz="2215"/>
          </a:p>
          <a:p>
            <a:pPr indent="-212769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─"/>
            </a:pPr>
            <a:r>
              <a:rPr lang="en" sz="2215"/>
              <a:t>Implementing the outlier detection model would have limited risk while providing immediate impact</a:t>
            </a:r>
            <a:endParaRPr sz="221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0" name="Google Shape;420;p57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322" y="3827225"/>
            <a:ext cx="1255975" cy="12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title"/>
          </p:nvPr>
        </p:nvSpPr>
        <p:spPr>
          <a:xfrm>
            <a:off x="469100" y="1400250"/>
            <a:ext cx="54981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9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2500"/>
              <a:t>Future Work</a:t>
            </a:r>
            <a:endParaRPr sz="2500"/>
          </a:p>
        </p:txBody>
      </p:sp>
      <p:sp>
        <p:nvSpPr>
          <p:cNvPr id="435" name="Google Shape;435;p59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687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5"/>
              <a:buChar char="•"/>
            </a:pPr>
            <a:r>
              <a:rPr lang="en" sz="1615"/>
              <a:t>Test out other modeling techniques</a:t>
            </a:r>
            <a:endParaRPr sz="16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5"/>
          </a:p>
          <a:p>
            <a:pPr indent="-21687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5"/>
              <a:buChar char="•"/>
            </a:pPr>
            <a:r>
              <a:rPr lang="en" sz="1615"/>
              <a:t>Run with parallel processing to improve runtime</a:t>
            </a:r>
            <a:endParaRPr sz="1615"/>
          </a:p>
          <a:p>
            <a:pPr indent="-216870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5"/>
              <a:buChar char="─"/>
            </a:pPr>
            <a:r>
              <a:rPr lang="en" sz="1615"/>
              <a:t>Project was completed using Python Jupyter Notebooks and local memory</a:t>
            </a:r>
            <a:endParaRPr sz="16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15"/>
          </a:p>
          <a:p>
            <a:pPr indent="-21687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5"/>
              <a:buChar char="•"/>
            </a:pPr>
            <a:r>
              <a:rPr lang="en" sz="1615"/>
              <a:t>Test model predicting on live games</a:t>
            </a:r>
            <a:endParaRPr sz="161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9" y="3021139"/>
            <a:ext cx="8477574" cy="18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type="title"/>
          </p:nvPr>
        </p:nvSpPr>
        <p:spPr>
          <a:xfrm>
            <a:off x="439125" y="371900"/>
            <a:ext cx="83688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2500"/>
              <a:t>References</a:t>
            </a:r>
            <a:endParaRPr sz="2500"/>
          </a:p>
        </p:txBody>
      </p:sp>
      <p:sp>
        <p:nvSpPr>
          <p:cNvPr id="444" name="Google Shape;444;p60"/>
          <p:cNvSpPr txBox="1"/>
          <p:nvPr>
            <p:ph idx="1" type="body"/>
          </p:nvPr>
        </p:nvSpPr>
        <p:spPr>
          <a:xfrm>
            <a:off x="439125" y="1145100"/>
            <a:ext cx="8027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212769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 sz="2215"/>
              <a:t>Background information has been gathered from previous research as a part of humanities and arts capstone as well as other sources. </a:t>
            </a:r>
            <a:endParaRPr sz="2215"/>
          </a:p>
          <a:p>
            <a:pPr indent="0" lvl="0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5"/>
          </a:p>
          <a:p>
            <a:pPr indent="-212769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─"/>
            </a:pPr>
            <a:r>
              <a:rPr lang="en" sz="2215"/>
              <a:t>Capstone - Sports Analytics The Story Behind the Numbers: </a:t>
            </a:r>
            <a:r>
              <a:rPr lang="en" sz="2215" u="sng">
                <a:solidFill>
                  <a:schemeClr val="hlink"/>
                </a:solidFill>
                <a:hlinkClick r:id="rId3"/>
              </a:rPr>
              <a:t>https://drive.google.com/file/d/13F2bQRG8Zz80xTZIVGL0ldU-rpSGrcgT/view?usp=sharing</a:t>
            </a:r>
            <a:r>
              <a:rPr lang="en" sz="2215"/>
              <a:t>  </a:t>
            </a:r>
            <a:endParaRPr sz="2215"/>
          </a:p>
          <a:p>
            <a:pPr indent="-212769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─"/>
            </a:pPr>
            <a:r>
              <a:rPr lang="en" sz="2215"/>
              <a:t>Headset Rules: </a:t>
            </a:r>
            <a:r>
              <a:rPr lang="en" sz="2215" u="sng">
                <a:solidFill>
                  <a:schemeClr val="hlink"/>
                </a:solidFill>
                <a:hlinkClick r:id="rId4"/>
              </a:rPr>
              <a:t>https://gethypedsports.com/do-football-players-have-speakers-microphones-in-their-helmet/#:~:text=There%20are%20a%20set%20of,what%20the%20coach%20is%20saying</a:t>
            </a:r>
            <a:r>
              <a:rPr lang="en" sz="2215"/>
              <a:t> </a:t>
            </a:r>
            <a:endParaRPr sz="2215"/>
          </a:p>
          <a:p>
            <a:pPr indent="-212769" lvl="1" marL="444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─"/>
            </a:pPr>
            <a:r>
              <a:rPr lang="en" sz="2215"/>
              <a:t>4th down statistics: </a:t>
            </a:r>
            <a:r>
              <a:rPr lang="en" sz="2215" u="sng">
                <a:solidFill>
                  <a:schemeClr val="hlink"/>
                </a:solidFill>
                <a:hlinkClick r:id="rId5"/>
              </a:rPr>
              <a:t>https://footballscoop.com/news/nfl-teams-going-for-it-on-fourth-down-more-often</a:t>
            </a:r>
            <a:r>
              <a:rPr lang="en" sz="2215"/>
              <a:t> </a:t>
            </a:r>
            <a:endParaRPr sz="2215"/>
          </a:p>
          <a:p>
            <a:pPr indent="0" lvl="0" marL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5" name="Google Shape;445;p60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idx="4294967295" type="title"/>
          </p:nvPr>
        </p:nvSpPr>
        <p:spPr>
          <a:xfrm>
            <a:off x="984000" y="2273550"/>
            <a:ext cx="7176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Thank you! Please feel free to reach out with any questions, comments, or concerns!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rxgran@wpi.edu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/>
              <a:t>raniergran@gmail.com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439125" y="371900"/>
            <a:ext cx="7486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How to make better football decisions?</a:t>
            </a:r>
            <a:endParaRPr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439125" y="1145100"/>
            <a:ext cx="83184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Data and analytics have been hot topics for the sports industry.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NFL is a game of inches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Coaches and players will do nearly anything for incremental improvements to their team</a:t>
            </a:r>
            <a:endParaRPr/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The Bad: Filming Sidelines, Banging on Trash Cans</a:t>
            </a:r>
            <a:endParaRPr/>
          </a:p>
          <a:p>
            <a:pPr indent="-3175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The Good: Data Driven Decisions</a:t>
            </a:r>
            <a:endParaRPr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800" y="2812700"/>
            <a:ext cx="2812050" cy="20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 txBox="1"/>
          <p:nvPr/>
        </p:nvSpPr>
        <p:spPr>
          <a:xfrm>
            <a:off x="439125" y="2942075"/>
            <a:ext cx="35280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</a:pP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EX: </a:t>
            </a:r>
            <a:r>
              <a:rPr lang="en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the help of analytics, teams have been attempting 4th down conversions at a much higher rate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439125" y="371900"/>
            <a:ext cx="8528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900"/>
              <a:t>Opportunities to make in game adjustments fueled by data</a:t>
            </a:r>
            <a:endParaRPr sz="1900"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439125" y="1145100"/>
            <a:ext cx="83184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Coaches are able to communicate with a headset to single player on offense and defense</a:t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With a limited play clock and window for communication, decisions and adjustments must be made fast</a:t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If we are able to predict a play’s performance with ML, we can make faster adjustments.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13" y="3009204"/>
            <a:ext cx="8683226" cy="1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439125" y="371900"/>
            <a:ext cx="8528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 sz="1900"/>
              <a:t>Other Data Driven Opportunities</a:t>
            </a:r>
            <a:endParaRPr sz="1900"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439125" y="1145100"/>
            <a:ext cx="83184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Pre-Game Planning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Identify which types of coverages a team leans toward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Practice defensive looks opposing QB has performed worse against</a:t>
            </a:r>
            <a:endParaRPr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Player Scouting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Learn player’s strengths and weaknesses to find the best players for your team</a:t>
            </a:r>
            <a:endParaRPr/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Exploit opposing player’s weaknesses more effectively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800" y="2916750"/>
            <a:ext cx="3215524" cy="21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746455" y="1912913"/>
            <a:ext cx="5143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</a:pPr>
            <a:r>
              <a:rPr lang="en" sz="4000"/>
              <a:t>Data Description</a:t>
            </a:r>
            <a:endParaRPr sz="4000"/>
          </a:p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39125" y="1145100"/>
            <a:ext cx="81924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For our analysis we used the Kaggle NFL Big Data Bowl 2021</a:t>
            </a:r>
            <a:endParaRPr/>
          </a:p>
          <a:p>
            <a:pPr indent="-203200" lvl="1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https://www.kaggle.com/c/nfl-big-data-bowl-2021/data</a:t>
            </a:r>
            <a:endParaRPr/>
          </a:p>
          <a:p>
            <a:pPr indent="-203200" lvl="1" marL="4445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─"/>
            </a:pPr>
            <a:r>
              <a:rPr lang="en"/>
              <a:t>4 sets of data tables</a:t>
            </a:r>
            <a:endParaRPr/>
          </a:p>
          <a:p>
            <a:pPr indent="-165100" lvl="2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Games</a:t>
            </a:r>
            <a:endParaRPr/>
          </a:p>
          <a:p>
            <a:pPr indent="-165100" lvl="2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Players</a:t>
            </a:r>
            <a:endParaRPr/>
          </a:p>
          <a:p>
            <a:pPr indent="-165100" lvl="2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Plays</a:t>
            </a:r>
            <a:endParaRPr/>
          </a:p>
          <a:p>
            <a:pPr indent="-165100" lvl="2" marL="6477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</a:pPr>
            <a:r>
              <a:rPr lang="en"/>
              <a:t>Tracking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39" y="3021139"/>
            <a:ext cx="8477574" cy="18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439125" y="371894"/>
            <a:ext cx="6172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439125" y="1145100"/>
            <a:ext cx="61722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Games data structure: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253 games</a:t>
            </a:r>
            <a:endParaRPr/>
          </a:p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This will be a reference table only</a:t>
            </a:r>
            <a:endParaRPr/>
          </a:p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Game time and week number could be used as additional information</a:t>
            </a:r>
            <a:endParaRPr/>
          </a:p>
          <a:p>
            <a:pPr indent="-177800" lvl="0" marL="203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Team abbreviations will be used for joins  </a:t>
            </a:r>
            <a:endParaRPr/>
          </a:p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1" y="4921811"/>
            <a:ext cx="3429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0" l="4187" r="0" t="0"/>
          <a:stretch/>
        </p:blipFill>
        <p:spPr>
          <a:xfrm>
            <a:off x="781699" y="1578725"/>
            <a:ext cx="4955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